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8" r:id="rId8"/>
    <p:sldId id="269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83" r:id="rId17"/>
    <p:sldId id="284" r:id="rId18"/>
    <p:sldId id="273" r:id="rId19"/>
    <p:sldId id="275" r:id="rId20"/>
    <p:sldId id="276" r:id="rId21"/>
    <p:sldId id="279" r:id="rId22"/>
    <p:sldId id="280" r:id="rId23"/>
    <p:sldId id="277" r:id="rId24"/>
    <p:sldId id="278" r:id="rId25"/>
    <p:sldId id="265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34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83B3FB-8447-4BC6-9389-1A39CB5F7332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46EE09-9772-402D-A55F-9F93FE12783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09800"/>
            <a:ext cx="6480048" cy="2301240"/>
          </a:xfrm>
        </p:spPr>
        <p:txBody>
          <a:bodyPr/>
          <a:lstStyle/>
          <a:p>
            <a:pPr algn="ctr"/>
            <a:r>
              <a:rPr lang="en-US" dirty="0" smtClean="0"/>
              <a:t>Humidity and Condensation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6480048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you cannot see water vapor, sometimes you can feel it. The more water </a:t>
            </a:r>
            <a:r>
              <a:rPr lang="en-US" dirty="0"/>
              <a:t>v</a:t>
            </a:r>
            <a:r>
              <a:rPr lang="en-US" dirty="0" smtClean="0"/>
              <a:t>apor in the air, the more </a:t>
            </a:r>
            <a:r>
              <a:rPr lang="en-US" dirty="0" smtClean="0">
                <a:solidFill>
                  <a:srgbClr val="FFFF00"/>
                </a:solidFill>
              </a:rPr>
              <a:t>humid</a:t>
            </a:r>
            <a:r>
              <a:rPr lang="en-US" dirty="0" smtClean="0"/>
              <a:t> the air feels.</a:t>
            </a:r>
            <a:endParaRPr lang="en-US" dirty="0"/>
          </a:p>
        </p:txBody>
      </p:sp>
      <p:pic>
        <p:nvPicPr>
          <p:cNvPr id="5" name="Content Placeholder 4" descr="humi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9" r="-15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70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Water often changes state in the atmosphere. When water changes from one state to another energy is either </a:t>
            </a:r>
            <a:r>
              <a:rPr lang="en-US" dirty="0" smtClean="0">
                <a:solidFill>
                  <a:srgbClr val="FFFF00"/>
                </a:solidFill>
              </a:rPr>
              <a:t>absorbed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given off.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Content Placeholder 2" descr="latent_heat_sche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894" b="-44894"/>
          <a:stretch>
            <a:fillRect/>
          </a:stretch>
        </p:blipFill>
        <p:spPr>
          <a:xfrm>
            <a:off x="4267200" y="468710"/>
            <a:ext cx="4572000" cy="5657453"/>
          </a:xfrm>
        </p:spPr>
      </p:pic>
    </p:spTree>
    <p:extLst>
      <p:ext uri="{BB962C8B-B14F-4D97-AF65-F5344CB8AC3E}">
        <p14:creationId xmlns:p14="http://schemas.microsoft.com/office/powerpoint/2010/main" val="11555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change from water vapor to liquid water is called </a:t>
            </a:r>
            <a:r>
              <a:rPr lang="en-US" dirty="0" smtClean="0">
                <a:solidFill>
                  <a:srgbClr val="FFFF00"/>
                </a:solidFill>
              </a:rPr>
              <a:t>condensation</a:t>
            </a:r>
            <a:r>
              <a:rPr lang="en-US" dirty="0" smtClean="0"/>
              <a:t>. Products of condensation include </a:t>
            </a:r>
            <a:r>
              <a:rPr lang="en-US" dirty="0" smtClean="0">
                <a:solidFill>
                  <a:srgbClr val="FFFF00"/>
                </a:solidFill>
              </a:rPr>
              <a:t>dew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fog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clouds</a:t>
            </a:r>
            <a:r>
              <a:rPr lang="en-US" dirty="0" smtClean="0"/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cloudchar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88" b="-38588"/>
          <a:stretch>
            <a:fillRect/>
          </a:stretch>
        </p:blipFill>
        <p:spPr>
          <a:xfrm>
            <a:off x="4038600" y="439110"/>
            <a:ext cx="4953000" cy="6128908"/>
          </a:xfrm>
        </p:spPr>
      </p:pic>
    </p:spTree>
    <p:extLst>
      <p:ext uri="{BB962C8B-B14F-4D97-AF65-F5344CB8AC3E}">
        <p14:creationId xmlns:p14="http://schemas.microsoft.com/office/powerpoint/2010/main" val="19472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change from liquid water to water vapor is called </a:t>
            </a:r>
            <a:r>
              <a:rPr lang="en-US" dirty="0" smtClean="0">
                <a:solidFill>
                  <a:srgbClr val="FFFF00"/>
                </a:solidFill>
              </a:rPr>
              <a:t>evaporation.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Water-Cycle-Art2A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902" b="-70902"/>
          <a:stretch>
            <a:fillRect/>
          </a:stretch>
        </p:blipFill>
        <p:spPr>
          <a:xfrm>
            <a:off x="3276600" y="308636"/>
            <a:ext cx="5715000" cy="7071818"/>
          </a:xfrm>
        </p:spPr>
      </p:pic>
    </p:spTree>
    <p:extLst>
      <p:ext uri="{BB962C8B-B14F-4D97-AF65-F5344CB8AC3E}">
        <p14:creationId xmlns:p14="http://schemas.microsoft.com/office/powerpoint/2010/main" val="37759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actual amount of water vapor in the air at a given time is called </a:t>
            </a:r>
            <a:r>
              <a:rPr lang="en-US" dirty="0" smtClean="0">
                <a:solidFill>
                  <a:srgbClr val="FFFF00"/>
                </a:solidFill>
              </a:rPr>
              <a:t>specific humidity.</a:t>
            </a:r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FFFF00"/>
                </a:solidFill>
              </a:rPr>
              <a:t>limit</a:t>
            </a:r>
            <a:r>
              <a:rPr lang="en-US" dirty="0" smtClean="0"/>
              <a:t> to the amount of water vapor that can be present in the air.</a:t>
            </a:r>
          </a:p>
          <a:p>
            <a:r>
              <a:rPr lang="en-US" dirty="0" smtClean="0"/>
              <a:t>When there is so much water vapor in the air that the rate of condensation equals the rate of evaporation, the air is </a:t>
            </a:r>
            <a:r>
              <a:rPr lang="en-US" dirty="0" smtClean="0">
                <a:solidFill>
                  <a:srgbClr val="FFFF00"/>
                </a:solidFill>
              </a:rPr>
              <a:t>saturated.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any additional water evaporates into saturated air, an </a:t>
            </a:r>
            <a:r>
              <a:rPr lang="en-US" dirty="0" smtClean="0">
                <a:solidFill>
                  <a:srgbClr val="FFFF00"/>
                </a:solidFill>
              </a:rPr>
              <a:t>equal </a:t>
            </a:r>
            <a:r>
              <a:rPr lang="en-US" dirty="0" smtClean="0"/>
              <a:t>amount will condense.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water droplets on the side of a water bottle demonstrate this concept.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Condensation_on_water_bottl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48" b="-32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7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657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Remember the Sling </a:t>
            </a:r>
            <a:r>
              <a:rPr lang="en-US" dirty="0" err="1" smtClean="0"/>
              <a:t>Psychrometer</a:t>
            </a:r>
            <a:r>
              <a:rPr lang="en-US" dirty="0" smtClean="0"/>
              <a:t> experiment in lab?</a:t>
            </a:r>
          </a:p>
          <a:p>
            <a:pPr marL="36576" indent="0">
              <a:buNone/>
            </a:pPr>
            <a:endParaRPr lang="en-US" dirty="0" smtClean="0"/>
          </a:p>
          <a:p>
            <a:pPr marL="905256" lvl="1" indent="-457200">
              <a:buFont typeface="Wingdings 2"/>
              <a:buAutoNum type="arabicPeriod"/>
            </a:pPr>
            <a:r>
              <a:rPr lang="en-US" dirty="0"/>
              <a:t>Record the temperatures of both thermometers.</a:t>
            </a:r>
          </a:p>
          <a:p>
            <a:pPr marL="905256" lvl="1" indent="-457200">
              <a:buAutoNum type="arabicPeriod"/>
            </a:pPr>
            <a:r>
              <a:rPr lang="en-US" dirty="0" smtClean="0"/>
              <a:t>Spin the thermometers to get the temperature of both thermometers (both should be same temperature).</a:t>
            </a:r>
          </a:p>
          <a:p>
            <a:pPr marL="905256" lvl="1" indent="-457200">
              <a:buAutoNum type="arabicPeriod"/>
            </a:pPr>
            <a:r>
              <a:rPr lang="en-US" dirty="0" smtClean="0"/>
              <a:t>Put water on the cloth of the wet-bulb thermometer.</a:t>
            </a:r>
          </a:p>
          <a:p>
            <a:pPr marL="905256" lvl="1" indent="-457200">
              <a:buAutoNum type="arabicPeriod"/>
            </a:pPr>
            <a:r>
              <a:rPr lang="en-US" dirty="0" smtClean="0"/>
              <a:t>Spin the thermometers again for about 30 seconds and you will notice the wet bulb temperature will drop (why does it drop?)</a:t>
            </a:r>
          </a:p>
          <a:p>
            <a:pPr marL="905256" lvl="1" indent="-457200">
              <a:buAutoNum type="arabicPeriod"/>
            </a:pPr>
            <a:r>
              <a:rPr lang="en-US" dirty="0" smtClean="0"/>
              <a:t>Record the temperatures again and use the chart in page 12 of the ESRT.</a:t>
            </a:r>
          </a:p>
          <a:p>
            <a:pPr marL="905256" lvl="1" indent="-457200">
              <a:buAutoNum type="arabicPeriod"/>
            </a:pPr>
            <a:r>
              <a:rPr lang="en-US" dirty="0" smtClean="0"/>
              <a:t>Remember to use the difference between the two thermometers and the dry-bulb reading. </a:t>
            </a:r>
          </a:p>
          <a:p>
            <a:pPr marL="905256" lvl="1" indent="-457200"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49" y="762000"/>
            <a:ext cx="2669375" cy="22058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33" y="3048000"/>
            <a:ext cx="456535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Practice Question!</a:t>
            </a:r>
          </a:p>
          <a:p>
            <a:endParaRPr lang="en-US" dirty="0"/>
          </a:p>
          <a:p>
            <a:r>
              <a:rPr lang="en-US" dirty="0" smtClean="0"/>
              <a:t>The Dry-Bulb temperature is 20 degrees Celsius and the Wet-Bulb temperature is 12 degrees Celsius.</a:t>
            </a:r>
          </a:p>
          <a:p>
            <a:r>
              <a:rPr lang="en-US" dirty="0" smtClean="0"/>
              <a:t>What is the relative humidity?</a:t>
            </a:r>
          </a:p>
          <a:p>
            <a:r>
              <a:rPr lang="en-US" dirty="0" smtClean="0"/>
              <a:t>Answer is </a:t>
            </a:r>
            <a:r>
              <a:rPr lang="en-US" dirty="0" smtClean="0">
                <a:solidFill>
                  <a:srgbClr val="FFFF00"/>
                </a:solidFill>
              </a:rPr>
              <a:t>36%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5051033" cy="3962400"/>
          </a:xfrm>
        </p:spPr>
      </p:pic>
    </p:spTree>
    <p:extLst>
      <p:ext uri="{BB962C8B-B14F-4D97-AF65-F5344CB8AC3E}">
        <p14:creationId xmlns:p14="http://schemas.microsoft.com/office/powerpoint/2010/main" val="41504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water vapor present in saturated air depends on the </a:t>
            </a:r>
            <a:r>
              <a:rPr lang="en-US" dirty="0" smtClean="0">
                <a:solidFill>
                  <a:srgbClr val="FFFF00"/>
                </a:solidFill>
              </a:rPr>
              <a:t>temperature</a:t>
            </a:r>
            <a:r>
              <a:rPr lang="en-US" dirty="0" smtClean="0"/>
              <a:t> of the air.</a:t>
            </a:r>
          </a:p>
          <a:p>
            <a:r>
              <a:rPr lang="en-US" dirty="0" smtClean="0"/>
              <a:t>The warmer the air, the more water vapor it can hold.</a:t>
            </a:r>
          </a:p>
          <a:p>
            <a:r>
              <a:rPr lang="en-US" dirty="0" smtClean="0"/>
              <a:t>Think of two different size sponges. Both may be saturated but the smaller sponge will always hold less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humidity compares the </a:t>
            </a:r>
            <a:r>
              <a:rPr lang="en-US" dirty="0" smtClean="0">
                <a:solidFill>
                  <a:srgbClr val="FFFF00"/>
                </a:solidFill>
              </a:rPr>
              <a:t>actual</a:t>
            </a:r>
            <a:r>
              <a:rPr lang="en-US" dirty="0" smtClean="0"/>
              <a:t> amount of water vapor in the air with the maximum amount of water vapor that can be present in the 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Vapor </a:t>
            </a:r>
          </a:p>
          <a:p>
            <a:r>
              <a:rPr lang="en-US" dirty="0" smtClean="0"/>
              <a:t>Condensatio</a:t>
            </a:r>
            <a:r>
              <a:rPr lang="en-US" dirty="0"/>
              <a:t>n</a:t>
            </a:r>
            <a:endParaRPr lang="en-US" dirty="0" smtClean="0"/>
          </a:p>
          <a:p>
            <a:r>
              <a:rPr lang="en-US" dirty="0" smtClean="0"/>
              <a:t>Specific Humidity</a:t>
            </a:r>
          </a:p>
          <a:p>
            <a:r>
              <a:rPr lang="en-US" dirty="0" smtClean="0"/>
              <a:t>Relative Humidity </a:t>
            </a:r>
          </a:p>
          <a:p>
            <a:r>
              <a:rPr lang="en-US" dirty="0" smtClean="0"/>
              <a:t>Saturated</a:t>
            </a:r>
          </a:p>
          <a:p>
            <a:r>
              <a:rPr lang="en-US" dirty="0" smtClean="0"/>
              <a:t>Dew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Relative humidity is usually stated as a percentage.</a:t>
            </a:r>
          </a:p>
          <a:p>
            <a:r>
              <a:rPr lang="en-US" dirty="0" smtClean="0"/>
              <a:t>Saturated air has a relative humidity of </a:t>
            </a:r>
            <a:r>
              <a:rPr lang="en-US" dirty="0" smtClean="0">
                <a:solidFill>
                  <a:srgbClr val="FFFF00"/>
                </a:solidFill>
              </a:rPr>
              <a:t>100</a:t>
            </a:r>
            <a:r>
              <a:rPr lang="en-US" dirty="0" smtClean="0"/>
              <a:t> percent; air that contains no water vapor has a relative humidity of </a:t>
            </a:r>
            <a:r>
              <a:rPr lang="en-US" dirty="0" smtClean="0">
                <a:solidFill>
                  <a:srgbClr val="FFFF00"/>
                </a:solidFill>
              </a:rPr>
              <a:t>0</a:t>
            </a:r>
            <a:r>
              <a:rPr lang="en-US" dirty="0" smtClean="0"/>
              <a:t> percent.</a:t>
            </a:r>
            <a:endParaRPr lang="en-US" dirty="0"/>
          </a:p>
        </p:txBody>
      </p:sp>
      <p:pic>
        <p:nvPicPr>
          <p:cNvPr id="8" name="Content Placeholder 7" descr="relative-humidit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4" b="-32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52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conditions are necessary for water vapor to condense:</a:t>
            </a:r>
          </a:p>
          <a:p>
            <a:pPr lvl="1"/>
            <a:r>
              <a:rPr lang="en-US" dirty="0" smtClean="0"/>
              <a:t>There must be </a:t>
            </a:r>
            <a:r>
              <a:rPr lang="en-US" dirty="0" smtClean="0">
                <a:solidFill>
                  <a:srgbClr val="FFFF00"/>
                </a:solidFill>
              </a:rPr>
              <a:t>material</a:t>
            </a:r>
            <a:r>
              <a:rPr lang="en-US" dirty="0" smtClean="0"/>
              <a:t> for water vapor to condense onto and</a:t>
            </a:r>
          </a:p>
          <a:p>
            <a:pPr lvl="1"/>
            <a:r>
              <a:rPr lang="en-US" dirty="0" smtClean="0"/>
              <a:t>Air must cool to or below its dew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fog or clouds form, the water vapor is condensing on tiny particles called </a:t>
            </a:r>
            <a:r>
              <a:rPr lang="en-US" dirty="0" smtClean="0">
                <a:solidFill>
                  <a:srgbClr val="FFFF00"/>
                </a:solidFill>
              </a:rPr>
              <a:t>condensation nuclei.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nucle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11" b="-58211"/>
          <a:stretch>
            <a:fillRect/>
          </a:stretch>
        </p:blipFill>
        <p:spPr>
          <a:xfrm>
            <a:off x="4267200" y="1066800"/>
            <a:ext cx="3657600" cy="4525963"/>
          </a:xfrm>
        </p:spPr>
      </p:pic>
    </p:spTree>
    <p:extLst>
      <p:ext uri="{BB962C8B-B14F-4D97-AF65-F5344CB8AC3E}">
        <p14:creationId xmlns:p14="http://schemas.microsoft.com/office/powerpoint/2010/main" val="6992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dew point is a measure of the amount of water vapor in the air. </a:t>
            </a:r>
          </a:p>
          <a:p>
            <a:r>
              <a:rPr lang="en-US" dirty="0" smtClean="0"/>
              <a:t>The more water vapor the air contains, the </a:t>
            </a:r>
            <a:r>
              <a:rPr lang="en-US" dirty="0" smtClean="0">
                <a:solidFill>
                  <a:srgbClr val="FFFF00"/>
                </a:solidFill>
              </a:rPr>
              <a:t>less</a:t>
            </a:r>
            <a:r>
              <a:rPr lang="en-US" dirty="0" smtClean="0"/>
              <a:t> the air has to cool in order for condensation to start, so the higher the dew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air cools to its dew point through contact with a </a:t>
            </a:r>
            <a:r>
              <a:rPr lang="en-US" dirty="0" smtClean="0">
                <a:solidFill>
                  <a:srgbClr val="FFFF00"/>
                </a:solidFill>
              </a:rPr>
              <a:t>colder surface</a:t>
            </a:r>
            <a:r>
              <a:rPr lang="en-US" dirty="0" smtClean="0"/>
              <a:t>, water </a:t>
            </a:r>
            <a:r>
              <a:rPr lang="en-US" dirty="0"/>
              <a:t>v</a:t>
            </a:r>
            <a:r>
              <a:rPr lang="en-US" dirty="0" smtClean="0"/>
              <a:t>apor condenses directly onto that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air temperature is above </a:t>
            </a:r>
            <a:r>
              <a:rPr lang="en-US" dirty="0" smtClean="0">
                <a:solidFill>
                  <a:srgbClr val="FFFF00"/>
                </a:solidFill>
              </a:rPr>
              <a:t>0 degrees</a:t>
            </a:r>
            <a:r>
              <a:rPr lang="en-US" dirty="0" smtClean="0"/>
              <a:t> Celsius (32 degrees Fahrenheit), dew forms.</a:t>
            </a:r>
          </a:p>
          <a:p>
            <a:r>
              <a:rPr lang="en-US" dirty="0" smtClean="0"/>
              <a:t>If the air temperature is below 0 degrees Celsius, the water vapor becomes </a:t>
            </a:r>
            <a:r>
              <a:rPr lang="en-US" dirty="0" smtClean="0">
                <a:solidFill>
                  <a:srgbClr val="FFFF00"/>
                </a:solidFill>
              </a:rPr>
              <a:t>frost.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fros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06" b="-42806"/>
          <a:stretch>
            <a:fillRect/>
          </a:stretch>
        </p:blipFill>
        <p:spPr>
          <a:xfrm>
            <a:off x="4038600" y="860627"/>
            <a:ext cx="4876800" cy="6034617"/>
          </a:xfrm>
        </p:spPr>
      </p:pic>
    </p:spTree>
    <p:extLst>
      <p:ext uri="{BB962C8B-B14F-4D97-AF65-F5344CB8AC3E}">
        <p14:creationId xmlns:p14="http://schemas.microsoft.com/office/powerpoint/2010/main" val="18182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Fog forms when a cold surface cools the warmer moist air above it. As water vapor condenses in the air, </a:t>
            </a:r>
            <a:r>
              <a:rPr lang="en-US" dirty="0" smtClean="0">
                <a:solidFill>
                  <a:srgbClr val="FFFF00"/>
                </a:solidFill>
              </a:rPr>
              <a:t>tiny droplets</a:t>
            </a:r>
            <a:r>
              <a:rPr lang="en-US" dirty="0" smtClean="0"/>
              <a:t> fill the air and form fog.</a:t>
            </a:r>
            <a:endParaRPr lang="en-US" dirty="0"/>
          </a:p>
        </p:txBody>
      </p:sp>
      <p:pic>
        <p:nvPicPr>
          <p:cNvPr id="5" name="Content Placeholder 4" descr="FogSanFra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41" b="-40241"/>
          <a:stretch>
            <a:fillRect/>
          </a:stretch>
        </p:blipFill>
        <p:spPr>
          <a:xfrm>
            <a:off x="4267200" y="1371600"/>
            <a:ext cx="4249025" cy="5257800"/>
          </a:xfrm>
        </p:spPr>
      </p:pic>
    </p:spTree>
    <p:extLst>
      <p:ext uri="{BB962C8B-B14F-4D97-AF65-F5344CB8AC3E}">
        <p14:creationId xmlns:p14="http://schemas.microsoft.com/office/powerpoint/2010/main" val="21445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droplets are so tiny that they fall slowly and the slightest air movement keeps them </a:t>
            </a:r>
            <a:r>
              <a:rPr lang="en-US" dirty="0" smtClean="0">
                <a:solidFill>
                  <a:srgbClr val="FFFF00"/>
                </a:solidFill>
              </a:rPr>
              <a:t>suspended</a:t>
            </a:r>
            <a:r>
              <a:rPr lang="en-US" dirty="0" smtClean="0"/>
              <a:t> in the 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Vapor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 invisible gas formed when water reaches 100 degrees </a:t>
            </a:r>
            <a:r>
              <a:rPr lang="en-US" dirty="0" smtClean="0">
                <a:solidFill>
                  <a:srgbClr val="FFFF00"/>
                </a:solidFill>
              </a:rPr>
              <a:t>Celsius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3569_watervapor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4267199" y="1600200"/>
            <a:ext cx="4002705" cy="4953000"/>
          </a:xfrm>
        </p:spPr>
      </p:pic>
    </p:spTree>
    <p:extLst>
      <p:ext uri="{BB962C8B-B14F-4D97-AF65-F5344CB8AC3E}">
        <p14:creationId xmlns:p14="http://schemas.microsoft.com/office/powerpoint/2010/main" val="11902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change from water vapor to liquid water.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Condensation_on_water_bottl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6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amount of water vapor in the air at a given time and place.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specific humidit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4" b="-32494"/>
          <a:stretch>
            <a:fillRect/>
          </a:stretch>
        </p:blipFill>
        <p:spPr>
          <a:xfrm>
            <a:off x="4267200" y="805850"/>
            <a:ext cx="4876800" cy="6034617"/>
          </a:xfrm>
        </p:spPr>
      </p:pic>
    </p:spTree>
    <p:extLst>
      <p:ext uri="{BB962C8B-B14F-4D97-AF65-F5344CB8AC3E}">
        <p14:creationId xmlns:p14="http://schemas.microsoft.com/office/powerpoint/2010/main" val="23329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near the air is to maximum capacity for holding water vapor.</a:t>
            </a:r>
          </a:p>
          <a:p>
            <a:r>
              <a:rPr lang="en-US" dirty="0" smtClean="0"/>
              <a:t>***This chart is on </a:t>
            </a:r>
            <a:r>
              <a:rPr lang="en-US" dirty="0" smtClean="0">
                <a:solidFill>
                  <a:srgbClr val="FFFF00"/>
                </a:solidFill>
              </a:rPr>
              <a:t>Page 12 </a:t>
            </a:r>
            <a:r>
              <a:rPr lang="en-US" dirty="0" smtClean="0"/>
              <a:t>in your ESRT***</a:t>
            </a:r>
            <a:endParaRPr lang="en-US" dirty="0"/>
          </a:p>
        </p:txBody>
      </p:sp>
      <p:pic>
        <p:nvPicPr>
          <p:cNvPr id="5" name="Content Placeholder 4" descr="relative humidity.bmp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b="1818"/>
          <a:stretch>
            <a:fillRect/>
          </a:stretch>
        </p:blipFill>
        <p:spPr>
          <a:xfrm>
            <a:off x="4343400" y="1218637"/>
            <a:ext cx="4495800" cy="5563163"/>
          </a:xfrm>
        </p:spPr>
      </p:pic>
    </p:spTree>
    <p:extLst>
      <p:ext uri="{BB962C8B-B14F-4D97-AF65-F5344CB8AC3E}">
        <p14:creationId xmlns:p14="http://schemas.microsoft.com/office/powerpoint/2010/main" val="30039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Condition where the air is holding as much water vapor as possible.</a:t>
            </a:r>
          </a:p>
          <a:p>
            <a:pPr marL="36576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watering a plan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60" b="-17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2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Dew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temperature where saturation occurs and condensation begins.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grass-de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4" b="-32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92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Depending on its temperature, water can be either a </a:t>
            </a:r>
            <a:r>
              <a:rPr lang="en-US" dirty="0" smtClean="0">
                <a:solidFill>
                  <a:srgbClr val="FFFF00"/>
                </a:solidFill>
              </a:rPr>
              <a:t>solid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liquid</a:t>
            </a:r>
            <a:r>
              <a:rPr lang="en-US" dirty="0" smtClean="0"/>
              <a:t>, or a </a:t>
            </a:r>
            <a:r>
              <a:rPr lang="en-US" dirty="0" smtClean="0">
                <a:solidFill>
                  <a:srgbClr val="FFFF00"/>
                </a:solidFill>
              </a:rPr>
              <a:t>gas</a:t>
            </a:r>
            <a:r>
              <a:rPr lang="en-US" dirty="0" smtClean="0"/>
              <a:t>.</a:t>
            </a:r>
          </a:p>
        </p:txBody>
      </p:sp>
      <p:pic>
        <p:nvPicPr>
          <p:cNvPr id="4" name="Content Placeholder 3" descr="states_of_water_bi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92" b="-68792"/>
          <a:stretch>
            <a:fillRect/>
          </a:stretch>
        </p:blipFill>
        <p:spPr>
          <a:xfrm>
            <a:off x="990600" y="823383"/>
            <a:ext cx="7239000" cy="6034617"/>
          </a:xfrm>
        </p:spPr>
      </p:pic>
      <p:pic>
        <p:nvPicPr>
          <p:cNvPr id="3" name="Picture 2" descr="ice-cube-tra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181600"/>
            <a:ext cx="1066800" cy="1600200"/>
          </a:xfrm>
          <a:prstGeom prst="rect">
            <a:avLst/>
          </a:prstGeom>
        </p:spPr>
      </p:pic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181600"/>
            <a:ext cx="1600200" cy="1600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00400" y="54864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200400" y="6400799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13569_watervap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43500"/>
            <a:ext cx="1143000" cy="17145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562600" y="54864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562600" y="6400800"/>
            <a:ext cx="6096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2761</TotalTime>
  <Words>774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Humidity and Condensation</vt:lpstr>
      <vt:lpstr>Vocabulary</vt:lpstr>
      <vt:lpstr>Water Vapor</vt:lpstr>
      <vt:lpstr>Condensation</vt:lpstr>
      <vt:lpstr>Specific Humidity</vt:lpstr>
      <vt:lpstr>Relative Humidity</vt:lpstr>
      <vt:lpstr>Saturated</vt:lpstr>
      <vt:lpstr>Dew Point</vt:lpstr>
      <vt:lpstr>Guided Notes</vt:lpstr>
      <vt:lpstr>Guided Notes</vt:lpstr>
      <vt:lpstr>Guided Notes </vt:lpstr>
      <vt:lpstr>Guided Notes </vt:lpstr>
      <vt:lpstr>Guided Notes </vt:lpstr>
      <vt:lpstr>Guided Notes   </vt:lpstr>
      <vt:lpstr>Guided Notes</vt:lpstr>
      <vt:lpstr>Guided Notes</vt:lpstr>
      <vt:lpstr>Guided Notes </vt:lpstr>
      <vt:lpstr>Guided Notes</vt:lpstr>
      <vt:lpstr>Guided Notes</vt:lpstr>
      <vt:lpstr>Guided Notes</vt:lpstr>
      <vt:lpstr>Guided Notes</vt:lpstr>
      <vt:lpstr>Guided Notes</vt:lpstr>
      <vt:lpstr>Guided Notes </vt:lpstr>
      <vt:lpstr>Guided Notes</vt:lpstr>
      <vt:lpstr>Guided Notes</vt:lpstr>
      <vt:lpstr>Guided Notes</vt:lpstr>
      <vt:lpstr>Guided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 in balance</dc:title>
  <dc:creator>Alex</dc:creator>
  <cp:lastModifiedBy>Lanik, Walter</cp:lastModifiedBy>
  <cp:revision>56</cp:revision>
  <dcterms:created xsi:type="dcterms:W3CDTF">2013-02-03T18:23:38Z</dcterms:created>
  <dcterms:modified xsi:type="dcterms:W3CDTF">2014-02-11T16:45:09Z</dcterms:modified>
</cp:coreProperties>
</file>